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395" r:id="rId2"/>
    <p:sldId id="399" r:id="rId3"/>
    <p:sldId id="330" r:id="rId4"/>
    <p:sldId id="400" r:id="rId5"/>
    <p:sldId id="401" r:id="rId6"/>
    <p:sldId id="398" r:id="rId7"/>
    <p:sldId id="362" r:id="rId8"/>
  </p:sldIdLst>
  <p:sldSz cx="9144000" cy="5143500" type="screen16x9"/>
  <p:notesSz cx="6858000" cy="9144000"/>
  <p:custShowLst>
    <p:custShow name="Part 1" id="0">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art 3" id="{AF6F1695-1D1C-194C-B624-D34B6CF49C51}">
          <p14:sldIdLst>
            <p14:sldId id="395"/>
            <p14:sldId id="399"/>
            <p14:sldId id="330"/>
            <p14:sldId id="400"/>
            <p14:sldId id="401"/>
            <p14:sldId id="398"/>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89048" autoAdjust="0"/>
  </p:normalViewPr>
  <p:slideViewPr>
    <p:cSldViewPr snapToGrid="0">
      <p:cViewPr varScale="1">
        <p:scale>
          <a:sx n="151" d="100"/>
          <a:sy n="151" d="100"/>
        </p:scale>
        <p:origin x="752" y="184"/>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dreads.com/work/quotes/4296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Part III of the module uses an outside resource that reflects the philosophy and value being studied. It is a deep dive into our philosophies and values; where they originated, why its important today, and what it looks like in action. Part III is intended to go deeper into the background and history of each philosophy. For the students are at the center of every decision philosophy we are using the book </a:t>
            </a:r>
            <a:r>
              <a:rPr lang="en-US" sz="1100" i="1" u="sng" dirty="0">
                <a:latin typeface="Times New Roman" panose="02020603050405020304" pitchFamily="18" charset="0"/>
                <a:cs typeface="Times New Roman" panose="02020603050405020304" pitchFamily="18" charset="0"/>
              </a:rPr>
              <a:t>You Haven’t Taught Until They’ve Learned </a:t>
            </a:r>
            <a:r>
              <a:rPr lang="en-US" sz="1100" i="0" u="none" dirty="0">
                <a:latin typeface="Times New Roman" panose="02020603050405020304" pitchFamily="18" charset="0"/>
                <a:cs typeface="Times New Roman" panose="02020603050405020304" pitchFamily="18" charset="0"/>
              </a:rPr>
              <a:t>by Steve Nater and Ronald Gillmore. </a:t>
            </a:r>
            <a:r>
              <a:rPr lang="en-US" sz="1100" b="0" dirty="0">
                <a:solidFill>
                  <a:srgbClr val="000000"/>
                </a:solidFill>
                <a:effectLst/>
                <a:latin typeface="Times New Roman" panose="02020603050405020304" pitchFamily="18" charset="0"/>
                <a:cs typeface="Times New Roman" panose="02020603050405020304" pitchFamily="18" charset="0"/>
              </a:rPr>
              <a:t>A summary is available in the resource </a:t>
            </a:r>
            <a:r>
              <a:rPr lang="en-US" sz="1100" dirty="0">
                <a:latin typeface="Times New Roman" panose="02020603050405020304" pitchFamily="18" charset="0"/>
                <a:cs typeface="Times New Roman" panose="02020603050405020304" pitchFamily="18" charset="0"/>
              </a:rPr>
              <a:t>f</a:t>
            </a:r>
            <a:r>
              <a:rPr lang="en-US" sz="1100" b="0" dirty="0">
                <a:solidFill>
                  <a:srgbClr val="000000"/>
                </a:solidFill>
                <a:effectLst/>
                <a:latin typeface="Times New Roman" panose="02020603050405020304" pitchFamily="18" charset="0"/>
                <a:cs typeface="Times New Roman" panose="02020603050405020304" pitchFamily="18" charset="0"/>
              </a:rPr>
              <a:t>older.</a:t>
            </a:r>
          </a:p>
          <a:p>
            <a:pPr marL="0" indent="0">
              <a:buNone/>
            </a:pPr>
            <a:endParaRPr lang="en-US" sz="1100" b="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1</a:t>
            </a:fld>
            <a:endParaRPr lang="en-US" dirty="0"/>
          </a:p>
        </p:txBody>
      </p:sp>
    </p:spTree>
    <p:extLst>
      <p:ext uri="{BB962C8B-B14F-4D97-AF65-F5344CB8AC3E}">
        <p14:creationId xmlns:p14="http://schemas.microsoft.com/office/powerpoint/2010/main" val="349326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460" y="4123046"/>
            <a:ext cx="5680693" cy="3795316"/>
          </a:xfrm>
        </p:spPr>
        <p:txBody>
          <a:bodyPr/>
          <a:lstStyle/>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Script: Tiers I, II, III</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Facilitator:</a:t>
            </a:r>
          </a:p>
          <a:p>
            <a:pPr marL="0" marR="0" indent="0">
              <a:lnSpc>
                <a:spcPct val="107000"/>
              </a:lnSpc>
              <a:spcBef>
                <a:spcPts val="0"/>
              </a:spcBef>
              <a:spcAft>
                <a:spcPts val="800"/>
              </a:spcAft>
              <a:buNone/>
            </a:pPr>
            <a:r>
              <a:rPr lang="en-US" sz="1200" strike="noStrike" kern="100" dirty="0">
                <a:solidFill>
                  <a:srgbClr val="2200CC"/>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 their book, </a:t>
            </a:r>
            <a:r>
              <a:rPr lang="en-US" sz="1200" i="1" u="sng" kern="100" dirty="0">
                <a:solidFill>
                  <a:srgbClr val="2200CC"/>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You Haven't Taught Until They Have Learned: John Wooden's</a:t>
            </a:r>
            <a:r>
              <a:rPr lang="en-US" sz="1200" i="1"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Teaching Principles and Practices</a:t>
            </a:r>
            <a:r>
              <a:rPr lang="en-US" sz="1200" b="1"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Nater and Gillimore, identify 11 qualities of favorite teachers. Wooden practiced those principles every day. He believed that his success came from the steady application of a teaching philosophy and practice based on the idea that “you haven’t taught until they have learned”. Another way of saying “A fair break for every kid.” </a:t>
            </a:r>
          </a:p>
          <a:p>
            <a:pPr marL="0" marR="0" indent="0">
              <a:lnSpc>
                <a:spcPct val="107000"/>
              </a:lnSpc>
              <a:spcBef>
                <a:spcPts val="0"/>
              </a:spcBef>
              <a:spcAft>
                <a:spcPts val="80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Please form a triad to discuss each of these attributes. Describe what the attribute looks like in action in your department/school.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Challenging expectations appropriate to each individual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Getting to know each individual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Caring for each as a person</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Tailoring instruction and support to individual differences</a:t>
            </a:r>
          </a:p>
          <a:p>
            <a:pPr marL="171450" marR="0" lvl="0" indent="-17145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Treating everyone with respect and fairness</a:t>
            </a:r>
          </a:p>
          <a:p>
            <a:pPr marL="0" marR="0" lvl="0" indent="0">
              <a:lnSpc>
                <a:spcPct val="107000"/>
              </a:lnSpc>
              <a:spcBef>
                <a:spcPts val="0"/>
              </a:spcBef>
              <a:spcAft>
                <a:spcPts val="80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As groups finish their discussion ask for 1-2 volunteers to share their examples for each attribute. Remain in triads to discuss one or more of the prompts (facilitator’s choice).</a:t>
            </a:r>
          </a:p>
          <a:p>
            <a:pPr marL="0" marR="0" indent="0">
              <a:lnSpc>
                <a:spcPct val="107000"/>
              </a:lnSpc>
              <a:spcBef>
                <a:spcPts val="0"/>
              </a:spcBef>
              <a:spcAft>
                <a:spcPts val="800"/>
              </a:spcAft>
              <a:buNone/>
            </a:pPr>
            <a:endPar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0" kern="100" dirty="0">
                <a:effectLst/>
                <a:latin typeface="Times New Roman" panose="02020603050405020304" pitchFamily="18" charset="0"/>
                <a:ea typeface="Calibri" panose="020F0502020204030204" pitchFamily="34" charset="0"/>
                <a:cs typeface="Times New Roman" panose="02020603050405020304" pitchFamily="18" charset="0"/>
              </a:rPr>
              <a:t>Discussion Points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101 – Think about which of the bolded attributes you believe is most important to the “A fair break for every kid” value and discuss why. Be ready to share with others.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201 – In Clovis we believe everyone is both a teacher and a learner. Thinking about your site/department identify an individual who demonstrates one or more of these attributes.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301 As a teacher/leader in this district which of the bolded statements would you like to improve within yourself. Why? What is your improvement plan. Discuss in small group.</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As conversations end, ask each group to share one key learning.</a:t>
            </a:r>
          </a:p>
          <a:p>
            <a:pPr marL="158750" indent="0" defTabSz="924641">
              <a:buNone/>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2</a:t>
            </a:fld>
            <a:endParaRPr lang="en-US" dirty="0"/>
          </a:p>
        </p:txBody>
      </p:sp>
      <p:sp>
        <p:nvSpPr>
          <p:cNvPr id="6" name="TextBox 5">
            <a:extLst>
              <a:ext uri="{FF2B5EF4-FFF2-40B4-BE49-F238E27FC236}">
                <a16:creationId xmlns:a16="http://schemas.microsoft.com/office/drawing/2014/main" id="{92886DBC-1CC7-1365-5F99-2C8583AD4309}"/>
              </a:ext>
            </a:extLst>
          </p:cNvPr>
          <p:cNvSpPr txBox="1"/>
          <p:nvPr/>
        </p:nvSpPr>
        <p:spPr>
          <a:xfrm>
            <a:off x="632460" y="2008005"/>
            <a:ext cx="5996939" cy="2031325"/>
          </a:xfrm>
          <a:prstGeom prst="rect">
            <a:avLst/>
          </a:prstGeom>
          <a:noFill/>
        </p:spPr>
        <p:txBody>
          <a:bodyPr wrap="square">
            <a:spAutoFit/>
          </a:bodyPr>
          <a:lstStyle/>
          <a:p>
            <a:r>
              <a:rPr lang="en-US" sz="1800" b="0" i="0" dirty="0">
                <a:solidFill>
                  <a:srgbClr val="262626"/>
                </a:solidFill>
              </a:rPr>
              <a:t>“Coach Wooden’s approach succeeded: Setting </a:t>
            </a:r>
            <a:r>
              <a:rPr lang="en-US" sz="1800" b="1" i="0" dirty="0">
                <a:solidFill>
                  <a:srgbClr val="262626"/>
                </a:solidFill>
              </a:rPr>
              <a:t>challenging expectations appropriate to each individual</a:t>
            </a:r>
            <a:r>
              <a:rPr lang="en-US" sz="1800" b="0" i="0" dirty="0">
                <a:solidFill>
                  <a:srgbClr val="262626"/>
                </a:solidFill>
              </a:rPr>
              <a:t>; </a:t>
            </a:r>
            <a:r>
              <a:rPr lang="en-US" sz="1800" b="1" i="0" dirty="0">
                <a:solidFill>
                  <a:srgbClr val="262626"/>
                </a:solidFill>
              </a:rPr>
              <a:t>getting to know each individual </a:t>
            </a:r>
            <a:r>
              <a:rPr lang="en-US" sz="1800" b="0" i="0" dirty="0">
                <a:solidFill>
                  <a:srgbClr val="262626"/>
                </a:solidFill>
              </a:rPr>
              <a:t>well and </a:t>
            </a:r>
            <a:r>
              <a:rPr lang="en-US" sz="1800" b="1" i="0" dirty="0">
                <a:solidFill>
                  <a:srgbClr val="262626"/>
                </a:solidFill>
              </a:rPr>
              <a:t>caring for each as a person</a:t>
            </a:r>
            <a:r>
              <a:rPr lang="en-US" sz="1800" b="0" i="0" dirty="0">
                <a:solidFill>
                  <a:srgbClr val="262626"/>
                </a:solidFill>
              </a:rPr>
              <a:t>; </a:t>
            </a:r>
            <a:r>
              <a:rPr lang="en-US" sz="1800" b="1" i="0" dirty="0">
                <a:solidFill>
                  <a:srgbClr val="262626"/>
                </a:solidFill>
              </a:rPr>
              <a:t>tailoring his instructions and support to individual differences</a:t>
            </a:r>
            <a:r>
              <a:rPr lang="en-US" sz="1800" b="0" i="0" dirty="0">
                <a:solidFill>
                  <a:srgbClr val="262626"/>
                </a:solidFill>
              </a:rPr>
              <a:t>; and </a:t>
            </a:r>
            <a:r>
              <a:rPr lang="en-US" sz="1800" b="1" i="0" dirty="0">
                <a:solidFill>
                  <a:srgbClr val="262626"/>
                </a:solidFill>
              </a:rPr>
              <a:t>treating everyone with respect and fairness</a:t>
            </a:r>
            <a:r>
              <a:rPr lang="en-US" sz="1800" b="0" i="0" dirty="0">
                <a:solidFill>
                  <a:srgbClr val="262626"/>
                </a:solidFill>
              </a:rPr>
              <a:t>. It succeeded for him in the classroom, on the court, and in life.”</a:t>
            </a:r>
            <a:endParaRPr lang="en-US" dirty="0"/>
          </a:p>
        </p:txBody>
      </p:sp>
    </p:spTree>
    <p:extLst>
      <p:ext uri="{BB962C8B-B14F-4D97-AF65-F5344CB8AC3E}">
        <p14:creationId xmlns:p14="http://schemas.microsoft.com/office/powerpoint/2010/main" val="79057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460" y="4123046"/>
            <a:ext cx="5680693" cy="3795316"/>
          </a:xfrm>
        </p:spPr>
        <p:txBody>
          <a:bodyPr/>
          <a:lstStyle/>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Script: Tiers I, II, III</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Facilitator:</a:t>
            </a:r>
          </a:p>
          <a:p>
            <a:pPr marL="0" marR="0" indent="0">
              <a:lnSpc>
                <a:spcPct val="107000"/>
              </a:lnSpc>
              <a:spcBef>
                <a:spcPts val="0"/>
              </a:spcBef>
              <a:spcAft>
                <a:spcPts val="80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is a classic picture of Coach Wooden and Kareem Abdul-Jabar. They formed a bond while he played at U.C.L.A. under Coach Wooden. Let’s read Coach Wooden’s philosophy about how you treat people. I suspect this philosophy is one of the reasons Coach Wooden was able to maintain strong relationships with his players both on and off the court.</a:t>
            </a:r>
          </a:p>
          <a:p>
            <a:pPr marL="0" marR="0" indent="0">
              <a:lnSpc>
                <a:spcPct val="107000"/>
              </a:lnSpc>
              <a:spcBef>
                <a:spcPts val="0"/>
              </a:spcBef>
              <a:spcAft>
                <a:spcPts val="80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Please form a triad to discuss each of these attributes. Describe what the attribute looks like in action in your department/school.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Challenging expectations appropriate to each individual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Getting to know each individual</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Caring for each as a person</a:t>
            </a:r>
          </a:p>
          <a:p>
            <a:pPr marL="171450" marR="0" lvl="0" indent="-171450">
              <a:lnSpc>
                <a:spcPct val="107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Tailoring instruction and support to individual differences</a:t>
            </a:r>
          </a:p>
          <a:p>
            <a:pPr marL="171450" marR="0" lvl="0" indent="-17145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Treating everyone with respect and fairness</a:t>
            </a:r>
          </a:p>
          <a:p>
            <a:pPr marL="0" marR="0" lvl="0" indent="0">
              <a:lnSpc>
                <a:spcPct val="107000"/>
              </a:lnSpc>
              <a:spcBef>
                <a:spcPts val="0"/>
              </a:spcBef>
              <a:spcAft>
                <a:spcPts val="80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As groups finish their discussion ask for 1-2 volunteers to share their examples for each attribute. Remain in triads to discuss one or more of the prompts (facilitator’s choice).</a:t>
            </a:r>
          </a:p>
          <a:p>
            <a:pPr marL="0" marR="0" indent="0">
              <a:lnSpc>
                <a:spcPct val="107000"/>
              </a:lnSpc>
              <a:spcBef>
                <a:spcPts val="0"/>
              </a:spcBef>
              <a:spcAft>
                <a:spcPts val="800"/>
              </a:spcAft>
              <a:buNone/>
            </a:pPr>
            <a:endPar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0" kern="100" dirty="0">
                <a:effectLst/>
                <a:latin typeface="Times New Roman" panose="02020603050405020304" pitchFamily="18" charset="0"/>
                <a:ea typeface="Calibri" panose="020F0502020204030204" pitchFamily="34" charset="0"/>
                <a:cs typeface="Times New Roman" panose="02020603050405020304" pitchFamily="18" charset="0"/>
              </a:rPr>
              <a:t>Discussion Points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101 – Think about which of the bolded attributes you believe is most important to the “A fair break for every kid” value and discuss why. Be ready to share with others.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201 – In Clovis we believe everyone is both a teacher and a learner. Thinking about your site/department identify an individual who demonstrates one or more of these attributes.</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301 As a teacher/leader in this district which of the bolded statements would you like to improve within yourself. Why? What is your improvement plan. Discuss in small group.</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As conversations end, ask each group to share one key learning.</a:t>
            </a:r>
          </a:p>
          <a:p>
            <a:pPr marL="158750" indent="0" defTabSz="924641">
              <a:buNone/>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
        <p:nvSpPr>
          <p:cNvPr id="6" name="TextBox 5">
            <a:extLst>
              <a:ext uri="{FF2B5EF4-FFF2-40B4-BE49-F238E27FC236}">
                <a16:creationId xmlns:a16="http://schemas.microsoft.com/office/drawing/2014/main" id="{92886DBC-1CC7-1365-5F99-2C8583AD4309}"/>
              </a:ext>
            </a:extLst>
          </p:cNvPr>
          <p:cNvSpPr txBox="1"/>
          <p:nvPr/>
        </p:nvSpPr>
        <p:spPr>
          <a:xfrm>
            <a:off x="632460" y="2008005"/>
            <a:ext cx="5996939" cy="2031325"/>
          </a:xfrm>
          <a:prstGeom prst="rect">
            <a:avLst/>
          </a:prstGeom>
          <a:noFill/>
        </p:spPr>
        <p:txBody>
          <a:bodyPr wrap="square">
            <a:spAutoFit/>
          </a:bodyPr>
          <a:lstStyle/>
          <a:p>
            <a:r>
              <a:rPr lang="en-US" sz="1800" b="0" i="0" dirty="0">
                <a:solidFill>
                  <a:srgbClr val="262626"/>
                </a:solidFill>
              </a:rPr>
              <a:t>“Coach Wooden’s approach succeeded: Setting </a:t>
            </a:r>
            <a:r>
              <a:rPr lang="en-US" sz="1800" b="1" i="0" dirty="0">
                <a:solidFill>
                  <a:srgbClr val="262626"/>
                </a:solidFill>
              </a:rPr>
              <a:t>challenging expectations appropriate to each individual</a:t>
            </a:r>
            <a:r>
              <a:rPr lang="en-US" sz="1800" b="0" i="0" dirty="0">
                <a:solidFill>
                  <a:srgbClr val="262626"/>
                </a:solidFill>
              </a:rPr>
              <a:t>; </a:t>
            </a:r>
            <a:r>
              <a:rPr lang="en-US" sz="1800" b="1" i="0" dirty="0">
                <a:solidFill>
                  <a:srgbClr val="262626"/>
                </a:solidFill>
              </a:rPr>
              <a:t>getting to know each individual </a:t>
            </a:r>
            <a:r>
              <a:rPr lang="en-US" sz="1800" b="0" i="0" dirty="0">
                <a:solidFill>
                  <a:srgbClr val="262626"/>
                </a:solidFill>
              </a:rPr>
              <a:t>well and </a:t>
            </a:r>
            <a:r>
              <a:rPr lang="en-US" sz="1800" b="1" i="0" dirty="0">
                <a:solidFill>
                  <a:srgbClr val="262626"/>
                </a:solidFill>
              </a:rPr>
              <a:t>caring for each as a person</a:t>
            </a:r>
            <a:r>
              <a:rPr lang="en-US" sz="1800" b="0" i="0" dirty="0">
                <a:solidFill>
                  <a:srgbClr val="262626"/>
                </a:solidFill>
              </a:rPr>
              <a:t>; </a:t>
            </a:r>
            <a:r>
              <a:rPr lang="en-US" sz="1800" b="1" i="0" dirty="0">
                <a:solidFill>
                  <a:srgbClr val="262626"/>
                </a:solidFill>
              </a:rPr>
              <a:t>tailoring his instructions and support to individual differences</a:t>
            </a:r>
            <a:r>
              <a:rPr lang="en-US" sz="1800" b="0" i="0" dirty="0">
                <a:solidFill>
                  <a:srgbClr val="262626"/>
                </a:solidFill>
              </a:rPr>
              <a:t>; and </a:t>
            </a:r>
            <a:r>
              <a:rPr lang="en-US" sz="1800" b="1" i="0" dirty="0">
                <a:solidFill>
                  <a:srgbClr val="262626"/>
                </a:solidFill>
              </a:rPr>
              <a:t>treating everyone with respect and fairness</a:t>
            </a:r>
            <a:r>
              <a:rPr lang="en-US" sz="1800" b="0" i="0" dirty="0">
                <a:solidFill>
                  <a:srgbClr val="262626"/>
                </a:solidFill>
              </a:rPr>
              <a:t>. It succeeded for him in the classroom, on the court, and in life.”</a:t>
            </a:r>
            <a:endParaRPr lang="en-US" dirty="0"/>
          </a:p>
        </p:txBody>
      </p:sp>
    </p:spTree>
    <p:extLst>
      <p:ext uri="{BB962C8B-B14F-4D97-AF65-F5344CB8AC3E}">
        <p14:creationId xmlns:p14="http://schemas.microsoft.com/office/powerpoint/2010/main" val="201964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460" y="4123046"/>
            <a:ext cx="5680693" cy="4891414"/>
          </a:xfrm>
        </p:spPr>
        <p:txBody>
          <a:bodyPr/>
          <a:lstStyle/>
          <a:p>
            <a:pPr marL="0" marR="0" indent="0">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Script: Tiers I, II, III</a:t>
            </a:r>
          </a:p>
          <a:p>
            <a:pPr marL="0" marR="0" indent="0">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Facilitator:</a:t>
            </a:r>
          </a:p>
          <a:p>
            <a:pPr marL="0" marR="0" indent="0">
              <a:spcBef>
                <a:spcPts val="0"/>
              </a:spcBef>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Clovis Unified we believe everyone is a teacher. It does not matter what your position is in the district. You are a teacher for those you supervise and those who follow you. Let’s read the quote on the screen. Facilitator may red, popcorn read, or ask for volunteers to read each sentence.</a:t>
            </a:r>
          </a:p>
          <a:p>
            <a:pPr marL="0" marR="0" indent="0">
              <a:spcBef>
                <a:spcPts val="0"/>
              </a:spcBef>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Please find a partner to discuss Wooden’s belief on teaching. Remember everyone is a teacher no matter where you work. Discuss the following:</a:t>
            </a:r>
          </a:p>
          <a:p>
            <a:pPr marL="228600" marR="0" indent="-228600">
              <a:spcBef>
                <a:spcPts val="0"/>
              </a:spcBef>
              <a:spcAft>
                <a:spcPts val="800"/>
              </a:spcAft>
              <a:buAutoNum type="arabicPeriod"/>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Do you agree with the statement “teaching is much more than a job”? Explain why or why not.</a:t>
            </a:r>
          </a:p>
          <a:p>
            <a:pPr marL="228600" marR="0" indent="-228600">
              <a:spcBef>
                <a:spcPts val="0"/>
              </a:spcBef>
              <a:spcAft>
                <a:spcPts val="800"/>
              </a:spcAft>
              <a:buAutoNum type="arabicPeriod"/>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Do you believe you have a responsibility to “teach” those you supervise? Explain why or why not.</a:t>
            </a:r>
          </a:p>
          <a:p>
            <a:pPr marL="228600" marR="0" indent="-228600">
              <a:spcBef>
                <a:spcPts val="0"/>
              </a:spcBef>
              <a:spcAft>
                <a:spcPts val="800"/>
              </a:spcAft>
              <a:buAutoNum type="arabicPeriod"/>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Are you responsible to teach those you supervise the foundational philosophies and values of CUSD? Explain why or why not.</a:t>
            </a:r>
          </a:p>
          <a:p>
            <a:pPr marL="0" marR="0" indent="0">
              <a:spcBef>
                <a:spcPts val="0"/>
              </a:spcBef>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As pairs finish call on volunteers to share their thoughts. </a:t>
            </a:r>
          </a:p>
          <a:p>
            <a:pPr marL="0" marR="0" indent="0">
              <a:spcBef>
                <a:spcPts val="0"/>
              </a:spcBef>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Now, let’s move to a larger group of 3-4 (facilitator’s choice) and discuss the following:</a:t>
            </a:r>
          </a:p>
          <a:p>
            <a:pPr marL="0" marR="0" lvl="0" indent="0" algn="l" defTabSz="914400" rtl="0" eaLnBrk="1" fontAlgn="auto" latinLnBrk="0" hangingPunct="1">
              <a:spcBef>
                <a:spcPts val="0"/>
              </a:spcBef>
              <a:spcAft>
                <a:spcPts val="800"/>
              </a:spcAft>
              <a:buClr>
                <a:srgbClr val="000000"/>
              </a:buClr>
              <a:buSzPts val="1100"/>
              <a:buFont typeface="Arial"/>
              <a:buNone/>
              <a:tabLst/>
              <a:defRP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As a leader in this district, it is your responsibility to teach the philosophies of CUSD. Explain how do you go about making sure your employees learn our foundational philosophies and values? Even more importantly how do know they put them into practice?</a:t>
            </a: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As groups finish ask each group to share 1-2 key learnings from their discussions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
        <p:nvSpPr>
          <p:cNvPr id="6" name="TextBox 5">
            <a:extLst>
              <a:ext uri="{FF2B5EF4-FFF2-40B4-BE49-F238E27FC236}">
                <a16:creationId xmlns:a16="http://schemas.microsoft.com/office/drawing/2014/main" id="{92886DBC-1CC7-1365-5F99-2C8583AD4309}"/>
              </a:ext>
            </a:extLst>
          </p:cNvPr>
          <p:cNvSpPr txBox="1"/>
          <p:nvPr/>
        </p:nvSpPr>
        <p:spPr>
          <a:xfrm>
            <a:off x="632460" y="2008005"/>
            <a:ext cx="5996939" cy="2031325"/>
          </a:xfrm>
          <a:prstGeom prst="rect">
            <a:avLst/>
          </a:prstGeom>
          <a:noFill/>
        </p:spPr>
        <p:txBody>
          <a:bodyPr wrap="square">
            <a:spAutoFit/>
          </a:bodyPr>
          <a:lstStyle/>
          <a:p>
            <a:r>
              <a:rPr lang="en-US" sz="1800" b="0" i="0" dirty="0">
                <a:solidFill>
                  <a:srgbClr val="262626"/>
                </a:solidFill>
              </a:rPr>
              <a:t>“Coach Wooden’s approach succeeded: Setting </a:t>
            </a:r>
            <a:r>
              <a:rPr lang="en-US" sz="1800" b="1" i="0" dirty="0">
                <a:solidFill>
                  <a:srgbClr val="262626"/>
                </a:solidFill>
              </a:rPr>
              <a:t>challenging expectations appropriate to each individual</a:t>
            </a:r>
            <a:r>
              <a:rPr lang="en-US" sz="1800" b="0" i="0" dirty="0">
                <a:solidFill>
                  <a:srgbClr val="262626"/>
                </a:solidFill>
              </a:rPr>
              <a:t>; </a:t>
            </a:r>
            <a:r>
              <a:rPr lang="en-US" sz="1800" b="1" i="0" dirty="0">
                <a:solidFill>
                  <a:srgbClr val="262626"/>
                </a:solidFill>
              </a:rPr>
              <a:t>getting to know each individual </a:t>
            </a:r>
            <a:r>
              <a:rPr lang="en-US" sz="1800" b="0" i="0" dirty="0">
                <a:solidFill>
                  <a:srgbClr val="262626"/>
                </a:solidFill>
              </a:rPr>
              <a:t>well and </a:t>
            </a:r>
            <a:r>
              <a:rPr lang="en-US" sz="1800" b="1" i="0" dirty="0">
                <a:solidFill>
                  <a:srgbClr val="262626"/>
                </a:solidFill>
              </a:rPr>
              <a:t>caring for each as a person</a:t>
            </a:r>
            <a:r>
              <a:rPr lang="en-US" sz="1800" b="0" i="0" dirty="0">
                <a:solidFill>
                  <a:srgbClr val="262626"/>
                </a:solidFill>
              </a:rPr>
              <a:t>; </a:t>
            </a:r>
            <a:r>
              <a:rPr lang="en-US" sz="1800" b="1" i="0" dirty="0">
                <a:solidFill>
                  <a:srgbClr val="262626"/>
                </a:solidFill>
              </a:rPr>
              <a:t>tailoring his instructions and support to individual differences</a:t>
            </a:r>
            <a:r>
              <a:rPr lang="en-US" sz="1800" b="0" i="0" dirty="0">
                <a:solidFill>
                  <a:srgbClr val="262626"/>
                </a:solidFill>
              </a:rPr>
              <a:t>; and </a:t>
            </a:r>
            <a:r>
              <a:rPr lang="en-US" sz="1800" b="1" i="0" dirty="0">
                <a:solidFill>
                  <a:srgbClr val="262626"/>
                </a:solidFill>
              </a:rPr>
              <a:t>treating everyone with respect and fairness</a:t>
            </a:r>
            <a:r>
              <a:rPr lang="en-US" sz="1800" b="0" i="0" dirty="0">
                <a:solidFill>
                  <a:srgbClr val="262626"/>
                </a:solidFill>
              </a:rPr>
              <a:t>. It succeeded for him in the classroom, on the court, and in life.”</a:t>
            </a:r>
            <a:endParaRPr lang="en-US" dirty="0"/>
          </a:p>
        </p:txBody>
      </p:sp>
    </p:spTree>
    <p:extLst>
      <p:ext uri="{BB962C8B-B14F-4D97-AF65-F5344CB8AC3E}">
        <p14:creationId xmlns:p14="http://schemas.microsoft.com/office/powerpoint/2010/main" val="82254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Before we move on to our next activity please take out a piece of paper and draw a Venn Diagram. If you don’t know what a Venn diagram looks like there is one on the screen. Label one of the circles Clovis and the other circle Wooden. The middle circle is the similarities you see in teaching by Clovis teachers and Coach Wooden. Once participants have completed drawing the Venn Diagram move to the next slide.</a:t>
            </a:r>
          </a:p>
        </p:txBody>
      </p:sp>
    </p:spTree>
    <p:extLst>
      <p:ext uri="{BB962C8B-B14F-4D97-AF65-F5344CB8AC3E}">
        <p14:creationId xmlns:p14="http://schemas.microsoft.com/office/powerpoint/2010/main" val="105214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3420" y="2774306"/>
            <a:ext cx="5680693" cy="4525654"/>
          </a:xfrm>
        </p:spPr>
        <p:txBody>
          <a:bodyPr/>
          <a:lstStyle/>
          <a:p>
            <a:pPr marL="158750" indent="0" defTabSz="924641">
              <a:buNone/>
              <a:defRPr/>
            </a:pPr>
            <a:r>
              <a:rPr lang="en-US" dirty="0">
                <a:latin typeface="Times New Roman" panose="02020603050405020304" pitchFamily="18" charset="0"/>
                <a:cs typeface="Times New Roman" panose="02020603050405020304" pitchFamily="18" charset="0"/>
              </a:rPr>
              <a:t>Script: Tiers I, II, III</a:t>
            </a:r>
          </a:p>
          <a:p>
            <a:pPr marL="158750" indent="0" defTabSz="924641">
              <a:buNone/>
              <a:defRPr/>
            </a:pPr>
            <a:r>
              <a:rPr lang="en-US" dirty="0">
                <a:latin typeface="Times New Roman" panose="02020603050405020304" pitchFamily="18" charset="0"/>
                <a:cs typeface="Times New Roman" panose="02020603050405020304" pitchFamily="18" charset="0"/>
              </a:rPr>
              <a:t>Facilitator:</a:t>
            </a:r>
          </a:p>
          <a:p>
            <a:pPr marL="158750" marR="0" lvl="0" indent="0" algn="l" defTabSz="924641"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Times New Roman" panose="02020603050405020304" pitchFamily="18" charset="0"/>
                <a:cs typeface="Times New Roman" panose="02020603050405020304" pitchFamily="18" charset="0"/>
              </a:rPr>
              <a:t>Let’s spend some time examining the similarities and differences between Coach Wooden and Clovis teachers for meeting the learning needs of all students. </a:t>
            </a:r>
          </a:p>
          <a:p>
            <a:pPr marL="158750" marR="0" lvl="0" indent="0" algn="l" defTabSz="924641"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Times New Roman" panose="02020603050405020304" pitchFamily="18" charset="0"/>
              <a:cs typeface="Times New Roman" panose="02020603050405020304" pitchFamily="18" charset="0"/>
            </a:endParaRPr>
          </a:p>
          <a:p>
            <a:pPr marL="158750" marR="0" lvl="0" indent="0" algn="l" defTabSz="924641"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Times New Roman" panose="02020603050405020304" pitchFamily="18" charset="0"/>
                <a:cs typeface="Times New Roman" panose="02020603050405020304" pitchFamily="18" charset="0"/>
              </a:rPr>
              <a:t>To better understand the expectation of Clovis teachers let’s read pages 27-32 </a:t>
            </a:r>
            <a:r>
              <a:rPr lang="en-US" i="1" dirty="0">
                <a:latin typeface="Times New Roman" panose="02020603050405020304" pitchFamily="18" charset="0"/>
                <a:cs typeface="Times New Roman" panose="02020603050405020304" pitchFamily="18" charset="0"/>
              </a:rPr>
              <a:t>Teachers Role </a:t>
            </a:r>
            <a:r>
              <a:rPr lang="en-US" dirty="0">
                <a:latin typeface="Times New Roman" panose="02020603050405020304" pitchFamily="18" charset="0"/>
                <a:cs typeface="Times New Roman" panose="02020603050405020304" pitchFamily="18" charset="0"/>
              </a:rPr>
              <a:t>from the </a:t>
            </a:r>
            <a:r>
              <a:rPr lang="en-US" i="1" u="sng" dirty="0">
                <a:latin typeface="Times New Roman" panose="02020603050405020304" pitchFamily="18" charset="0"/>
                <a:cs typeface="Times New Roman" panose="02020603050405020304" pitchFamily="18" charset="0"/>
              </a:rPr>
              <a:t>Historical Overview of CUSD </a:t>
            </a:r>
            <a:r>
              <a:rPr lang="en-US" i="0" u="none" dirty="0">
                <a:latin typeface="Times New Roman" panose="02020603050405020304" pitchFamily="18" charset="0"/>
                <a:cs typeface="Times New Roman" panose="02020603050405020304" pitchFamily="18" charset="0"/>
              </a:rPr>
              <a:t>(included in resource folder). It is a pretty long article so lets form small groups to jigsaw it. While you are reading I want yo</a:t>
            </a:r>
            <a:r>
              <a:rPr lang="en-US" dirty="0">
                <a:latin typeface="Times New Roman" panose="02020603050405020304" pitchFamily="18" charset="0"/>
                <a:cs typeface="Times New Roman" panose="02020603050405020304" pitchFamily="18" charset="0"/>
              </a:rPr>
              <a:t>u to think about your role in the district and how it supports teachers, which in turn supports our students. </a:t>
            </a:r>
            <a:r>
              <a:rPr lang="en-US" i="0" u="none" dirty="0">
                <a:latin typeface="Times New Roman" panose="02020603050405020304" pitchFamily="18" charset="0"/>
                <a:cs typeface="Times New Roman" panose="02020603050405020304" pitchFamily="18" charset="0"/>
              </a:rPr>
              <a:t> </a:t>
            </a:r>
          </a:p>
          <a:p>
            <a:pPr marL="158750" marR="0" lvl="0" indent="0" algn="l" defTabSz="924641" rtl="0" eaLnBrk="1" fontAlgn="auto" latinLnBrk="0" hangingPunct="1">
              <a:lnSpc>
                <a:spcPct val="100000"/>
              </a:lnSpc>
              <a:spcBef>
                <a:spcPts val="0"/>
              </a:spcBef>
              <a:spcAft>
                <a:spcPts val="0"/>
              </a:spcAft>
              <a:buClr>
                <a:srgbClr val="000000"/>
              </a:buClr>
              <a:buSzPts val="1100"/>
              <a:buFont typeface="Arial"/>
              <a:buNone/>
              <a:tabLst/>
              <a:defRPr/>
            </a:pPr>
            <a:endParaRPr lang="en-US" i="0" u="none" dirty="0">
              <a:latin typeface="Times New Roman" panose="02020603050405020304" pitchFamily="18" charset="0"/>
              <a:cs typeface="Times New Roman" panose="02020603050405020304" pitchFamily="18" charset="0"/>
            </a:endParaRPr>
          </a:p>
          <a:p>
            <a:pPr marL="158750" marR="0" lvl="0" indent="0" algn="l" defTabSz="924641" rtl="0" eaLnBrk="1" fontAlgn="auto" latinLnBrk="0" hangingPunct="1">
              <a:lnSpc>
                <a:spcPct val="100000"/>
              </a:lnSpc>
              <a:spcBef>
                <a:spcPts val="0"/>
              </a:spcBef>
              <a:spcAft>
                <a:spcPts val="0"/>
              </a:spcAft>
              <a:buClr>
                <a:srgbClr val="000000"/>
              </a:buClr>
              <a:buSzPts val="1100"/>
              <a:buFont typeface="Arial"/>
              <a:buNone/>
              <a:tabLst/>
              <a:defRPr/>
            </a:pPr>
            <a:r>
              <a:rPr lang="en-US" i="0" u="none" dirty="0">
                <a:latin typeface="Times New Roman" panose="02020603050405020304" pitchFamily="18" charset="0"/>
                <a:cs typeface="Times New Roman" panose="02020603050405020304" pitchFamily="18" charset="0"/>
              </a:rPr>
              <a:t>Ask participants to form small groups (size is determined by facilitator). As you jigsaw the article record the strategies teachers use to meet the needs of all students. Allow time for participants to </a:t>
            </a:r>
            <a:r>
              <a:rPr lang="en-US" dirty="0">
                <a:latin typeface="Times New Roman" panose="02020603050405020304" pitchFamily="18" charset="0"/>
                <a:cs typeface="Times New Roman" panose="02020603050405020304" pitchFamily="18" charset="0"/>
              </a:rPr>
              <a:t>jigsaw the article. </a:t>
            </a:r>
            <a:r>
              <a:rPr lang="en-US" i="0" u="none" dirty="0">
                <a:latin typeface="Times New Roman" panose="02020603050405020304" pitchFamily="18" charset="0"/>
                <a:cs typeface="Times New Roman" panose="02020603050405020304" pitchFamily="18" charset="0"/>
              </a:rPr>
              <a:t>Now let’s look at the practices that are in bold on the screen. Let’s record the strategies used by Coach Wooden to meet the needs of his students. </a:t>
            </a:r>
          </a:p>
          <a:p>
            <a:pPr marL="158750" indent="0" defTabSz="924641">
              <a:buNone/>
              <a:defRPr/>
            </a:pPr>
            <a:endParaRPr lang="en-US" b="1" dirty="0">
              <a:latin typeface="Times New Roman" panose="02020603050405020304" pitchFamily="18" charset="0"/>
              <a:cs typeface="Times New Roman" panose="02020603050405020304" pitchFamily="18" charset="0"/>
            </a:endParaRPr>
          </a:p>
          <a:p>
            <a:pPr marL="158750" indent="0" defTabSz="924641">
              <a:buNone/>
              <a:defRPr/>
            </a:pPr>
            <a:r>
              <a:rPr lang="en-US" dirty="0">
                <a:latin typeface="Times New Roman" panose="02020603050405020304" pitchFamily="18" charset="0"/>
                <a:cs typeface="Times New Roman" panose="02020603050405020304" pitchFamily="18" charset="0"/>
              </a:rPr>
              <a:t>Discussion Points</a:t>
            </a:r>
          </a:p>
          <a:p>
            <a:pPr marL="158750" indent="0" defTabSz="924641">
              <a:buNone/>
              <a:defRPr/>
            </a:pPr>
            <a:r>
              <a:rPr lang="en-US" dirty="0">
                <a:latin typeface="Times New Roman" panose="02020603050405020304" pitchFamily="18" charset="0"/>
                <a:cs typeface="Times New Roman" panose="02020603050405020304" pitchFamily="18" charset="0"/>
              </a:rPr>
              <a:t>Remain in your groups to respond to one or more of the following prompts:</a:t>
            </a:r>
          </a:p>
          <a:p>
            <a:pPr marL="158750" indent="0" defTabSz="924641">
              <a:buNone/>
              <a:defRPr/>
            </a:pPr>
            <a:r>
              <a:rPr lang="en-US" dirty="0">
                <a:latin typeface="Times New Roman" panose="02020603050405020304" pitchFamily="18" charset="0"/>
                <a:cs typeface="Times New Roman" panose="02020603050405020304" pitchFamily="18" charset="0"/>
              </a:rPr>
              <a:t>101 – As a group highlight the similarities between the practices of Clovis teachers and Coach Wooden. Record them on the Venn Diagram</a:t>
            </a:r>
          </a:p>
          <a:p>
            <a:pPr marL="158750" indent="0" defTabSz="924641">
              <a:buNone/>
              <a:defRPr/>
            </a:pPr>
            <a:r>
              <a:rPr lang="en-US" dirty="0">
                <a:latin typeface="Times New Roman" panose="02020603050405020304" pitchFamily="18" charset="0"/>
                <a:cs typeface="Times New Roman" panose="02020603050405020304" pitchFamily="18" charset="0"/>
              </a:rPr>
              <a:t>201 - Everyone is both a teacher and a learner. Thinking about your site and/or department discuss what you do supports teachers and student learning. Explain your thinking.</a:t>
            </a:r>
          </a:p>
          <a:p>
            <a:pPr marL="158750" indent="0" defTabSz="924641">
              <a:buNone/>
              <a:defRPr/>
            </a:pPr>
            <a:r>
              <a:rPr lang="en-US" dirty="0">
                <a:latin typeface="Times New Roman" panose="02020603050405020304" pitchFamily="18" charset="0"/>
                <a:cs typeface="Times New Roman" panose="02020603050405020304" pitchFamily="18" charset="0"/>
              </a:rPr>
              <a:t>301 As a teacher/leader in this district which of the bolded statements would you like to improve within yourself. Why? What is your improvement plan. Discuss in a small group.</a:t>
            </a:r>
          </a:p>
          <a:p>
            <a:pPr marL="158750" indent="0" defTabSz="924641">
              <a:buNone/>
              <a:defRPr/>
            </a:pPr>
            <a:endParaRPr lang="en-US" dirty="0">
              <a:latin typeface="Times New Roman" panose="02020603050405020304" pitchFamily="18" charset="0"/>
              <a:cs typeface="Times New Roman" panose="02020603050405020304" pitchFamily="18" charset="0"/>
            </a:endParaRPr>
          </a:p>
          <a:p>
            <a:pPr marL="158750" indent="0" defTabSz="924641">
              <a:buNone/>
              <a:defRPr/>
            </a:pPr>
            <a:r>
              <a:rPr lang="en-US" dirty="0">
                <a:latin typeface="Times New Roman" panose="02020603050405020304" pitchFamily="18" charset="0"/>
                <a:cs typeface="Times New Roman" panose="02020603050405020304" pitchFamily="18" charset="0"/>
              </a:rPr>
              <a:t>As groups finish ask each group to share 1-2 of their 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
        <p:nvSpPr>
          <p:cNvPr id="6" name="TextBox 5">
            <a:extLst>
              <a:ext uri="{FF2B5EF4-FFF2-40B4-BE49-F238E27FC236}">
                <a16:creationId xmlns:a16="http://schemas.microsoft.com/office/drawing/2014/main" id="{92886DBC-1CC7-1365-5F99-2C8583AD4309}"/>
              </a:ext>
            </a:extLst>
          </p:cNvPr>
          <p:cNvSpPr txBox="1"/>
          <p:nvPr/>
        </p:nvSpPr>
        <p:spPr>
          <a:xfrm>
            <a:off x="693420" y="348475"/>
            <a:ext cx="5996939" cy="1754326"/>
          </a:xfrm>
          <a:prstGeom prst="rect">
            <a:avLst/>
          </a:prstGeom>
          <a:noFill/>
        </p:spPr>
        <p:txBody>
          <a:bodyPr wrap="square">
            <a:spAutoFit/>
          </a:bodyPr>
          <a:lstStyle/>
          <a:p>
            <a:r>
              <a:rPr lang="en-US" sz="1800" b="0" i="0" dirty="0">
                <a:solidFill>
                  <a:srgbClr val="262626"/>
                </a:solidFill>
              </a:rPr>
              <a:t>“Coach Wooden’s approach succeeded: Setting </a:t>
            </a:r>
            <a:r>
              <a:rPr lang="en-US" sz="1800" b="1" i="0" dirty="0">
                <a:solidFill>
                  <a:srgbClr val="262626"/>
                </a:solidFill>
              </a:rPr>
              <a:t>challenging expectations appropriate to each individual</a:t>
            </a:r>
            <a:r>
              <a:rPr lang="en-US" sz="1800" b="0" i="0" dirty="0">
                <a:solidFill>
                  <a:srgbClr val="262626"/>
                </a:solidFill>
              </a:rPr>
              <a:t>; </a:t>
            </a:r>
            <a:r>
              <a:rPr lang="en-US" sz="1800" b="1" i="0" dirty="0">
                <a:solidFill>
                  <a:srgbClr val="262626"/>
                </a:solidFill>
              </a:rPr>
              <a:t>getting to know each individual </a:t>
            </a:r>
            <a:r>
              <a:rPr lang="en-US" sz="1800" b="0" i="0" dirty="0">
                <a:solidFill>
                  <a:srgbClr val="262626"/>
                </a:solidFill>
              </a:rPr>
              <a:t>well and </a:t>
            </a:r>
            <a:r>
              <a:rPr lang="en-US" sz="1800" b="1" i="0" dirty="0">
                <a:solidFill>
                  <a:srgbClr val="262626"/>
                </a:solidFill>
              </a:rPr>
              <a:t>caring for each as a person</a:t>
            </a:r>
            <a:r>
              <a:rPr lang="en-US" sz="1800" b="0" i="0" dirty="0">
                <a:solidFill>
                  <a:srgbClr val="262626"/>
                </a:solidFill>
              </a:rPr>
              <a:t>; </a:t>
            </a:r>
            <a:r>
              <a:rPr lang="en-US" sz="1800" b="1" i="0" dirty="0">
                <a:solidFill>
                  <a:srgbClr val="262626"/>
                </a:solidFill>
              </a:rPr>
              <a:t>tailoring his instructions and support to individual differences</a:t>
            </a:r>
            <a:r>
              <a:rPr lang="en-US" sz="1800" b="0" i="0" dirty="0">
                <a:solidFill>
                  <a:srgbClr val="262626"/>
                </a:solidFill>
              </a:rPr>
              <a:t>; and </a:t>
            </a:r>
            <a:r>
              <a:rPr lang="en-US" sz="1800" b="1" i="0" dirty="0">
                <a:solidFill>
                  <a:srgbClr val="262626"/>
                </a:solidFill>
              </a:rPr>
              <a:t>treating everyone with respect and fairness</a:t>
            </a:r>
            <a:r>
              <a:rPr lang="en-US" sz="1800" b="0" i="0" dirty="0">
                <a:solidFill>
                  <a:srgbClr val="262626"/>
                </a:solidFill>
              </a:rPr>
              <a:t>. It succeeded for him in the classroom, on the court, and in life.”</a:t>
            </a:r>
            <a:endParaRPr lang="en-US" dirty="0"/>
          </a:p>
        </p:txBody>
      </p:sp>
    </p:spTree>
    <p:extLst>
      <p:ext uri="{BB962C8B-B14F-4D97-AF65-F5344CB8AC3E}">
        <p14:creationId xmlns:p14="http://schemas.microsoft.com/office/powerpoint/2010/main" val="352948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s://creativecommons.org/licenses/by/3.0/" TargetMode="External"/><Relationship Id="rId4" Type="http://schemas.openxmlformats.org/officeDocument/2006/relationships/hyperlink" Target="https://gymnasticscoaching.com/2019/09/22/kareem-and-john-wood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30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EBEC-25FA-49FC-8AD8-31B79EC2FC8C}"/>
              </a:ext>
            </a:extLst>
          </p:cNvPr>
          <p:cNvSpPr>
            <a:spLocks noGrp="1"/>
          </p:cNvSpPr>
          <p:nvPr>
            <p:ph type="title" idx="4294967295"/>
          </p:nvPr>
        </p:nvSpPr>
        <p:spPr>
          <a:xfrm>
            <a:off x="734053" y="188383"/>
            <a:ext cx="7200900" cy="977900"/>
          </a:xfrm>
        </p:spPr>
        <p:txBody>
          <a:bodyPr vert="horz" lIns="68580" tIns="34290" rIns="68580" bIns="34290" rtlCol="0" anchor="ctr">
            <a:normAutofit fontScale="90000"/>
          </a:bodyPr>
          <a:lstStyle/>
          <a:p>
            <a:pPr algn="ctr"/>
            <a:br>
              <a:rPr lang="en-US" b="1" dirty="0"/>
            </a:br>
            <a:r>
              <a:rPr lang="en-US" b="1" dirty="0"/>
              <a:t>Quotes from </a:t>
            </a:r>
            <a:r>
              <a:rPr lang="en-US" b="1" i="1" u="sng" dirty="0"/>
              <a:t>You Haven’t Taught </a:t>
            </a:r>
            <a:br>
              <a:rPr lang="en-US" b="1" i="1" u="sng" dirty="0"/>
            </a:br>
            <a:r>
              <a:rPr lang="en-US" b="1" i="1" u="sng" dirty="0"/>
              <a:t>Until They Have Learned</a:t>
            </a:r>
            <a:br>
              <a:rPr lang="en-US" b="1" dirty="0"/>
            </a:br>
            <a:r>
              <a:rPr lang="en-US" b="1" dirty="0"/>
              <a:t>                                                          </a:t>
            </a:r>
            <a:endParaRPr lang="en-US" sz="2200" b="1" dirty="0"/>
          </a:p>
        </p:txBody>
      </p:sp>
      <p:sp>
        <p:nvSpPr>
          <p:cNvPr id="61" name="Content Placeholder 32">
            <a:extLst>
              <a:ext uri="{FF2B5EF4-FFF2-40B4-BE49-F238E27FC236}">
                <a16:creationId xmlns:a16="http://schemas.microsoft.com/office/drawing/2014/main" id="{D6E87680-D80A-7108-4BB7-CD37D2B0E446}"/>
              </a:ext>
            </a:extLst>
          </p:cNvPr>
          <p:cNvSpPr>
            <a:spLocks noGrp="1"/>
          </p:cNvSpPr>
          <p:nvPr>
            <p:ph idx="4294967295"/>
          </p:nvPr>
        </p:nvSpPr>
        <p:spPr>
          <a:xfrm>
            <a:off x="416718" y="1166283"/>
            <a:ext cx="8310563" cy="3253767"/>
          </a:xfrm>
        </p:spPr>
        <p:txBody>
          <a:bodyPr vert="horz" lIns="68580" tIns="34290" rIns="68580" bIns="34290" rtlCol="0" anchor="t">
            <a:normAutofit/>
          </a:bodyPr>
          <a:lstStyle/>
          <a:p>
            <a:pPr>
              <a:lnSpc>
                <a:spcPct val="120000"/>
              </a:lnSpc>
            </a:pPr>
            <a:r>
              <a:rPr lang="en-US" sz="1400" dirty="0">
                <a:effectLst/>
                <a:latin typeface="+mn-lt"/>
                <a:ea typeface="Times New Roman" panose="02020603050405020304" pitchFamily="18" charset="0"/>
                <a:cs typeface="Times New Roman" panose="02020603050405020304" pitchFamily="18" charset="0"/>
              </a:rPr>
              <a:t>“Industriousness (hard work) and enthusiasm (a genuine love for what you are doing) are the </a:t>
            </a:r>
            <a:br>
              <a:rPr lang="en-US" sz="1400" dirty="0">
                <a:effectLst/>
                <a:latin typeface="+mn-lt"/>
                <a:ea typeface="Times New Roman" panose="02020603050405020304" pitchFamily="18" charset="0"/>
                <a:cs typeface="Times New Roman" panose="02020603050405020304" pitchFamily="18" charset="0"/>
              </a:rPr>
            </a:br>
            <a:r>
              <a:rPr lang="en-US" sz="1400" dirty="0">
                <a:effectLst/>
                <a:latin typeface="+mn-lt"/>
                <a:ea typeface="Times New Roman" panose="02020603050405020304" pitchFamily="18" charset="0"/>
                <a:cs typeface="Times New Roman" panose="02020603050405020304" pitchFamily="18" charset="0"/>
              </a:rPr>
              <a:t>cornerstones for success.”</a:t>
            </a:r>
          </a:p>
          <a:p>
            <a:pPr>
              <a:lnSpc>
                <a:spcPct val="120000"/>
              </a:lnSpc>
            </a:pPr>
            <a:endParaRPr lang="en-US" sz="1400" dirty="0">
              <a:effectLst/>
              <a:latin typeface="+mn-lt"/>
              <a:ea typeface="Times New Roman" panose="02020603050405020304" pitchFamily="18" charset="0"/>
              <a:cs typeface="Times New Roman" panose="02020603050405020304" pitchFamily="18" charset="0"/>
            </a:endParaRPr>
          </a:p>
          <a:p>
            <a:pPr>
              <a:lnSpc>
                <a:spcPct val="120000"/>
              </a:lnSpc>
            </a:pPr>
            <a:r>
              <a:rPr lang="en-US" sz="1400" dirty="0">
                <a:effectLst/>
                <a:latin typeface="+mn-lt"/>
                <a:ea typeface="Times New Roman" panose="02020603050405020304" pitchFamily="18" charset="0"/>
                <a:cs typeface="Times New Roman" panose="02020603050405020304" pitchFamily="18" charset="0"/>
              </a:rPr>
              <a:t>“Teacher respect, motivation, self-improvement, deep subject knowledge, preparation, and transferring information are qualities all teachers should possess at any level and in any environment.”</a:t>
            </a:r>
          </a:p>
          <a:p>
            <a:pPr>
              <a:lnSpc>
                <a:spcPct val="120000"/>
              </a:lnSpc>
            </a:pPr>
            <a:endParaRPr lang="en-US" sz="1400" dirty="0">
              <a:latin typeface="+mn-lt"/>
              <a:ea typeface="Times New Roman" panose="02020603050405020304" pitchFamily="18" charset="0"/>
              <a:cs typeface="Times New Roman" panose="02020603050405020304" pitchFamily="18" charset="0"/>
            </a:endParaRPr>
          </a:p>
          <a:p>
            <a:pPr>
              <a:lnSpc>
                <a:spcPct val="120000"/>
              </a:lnSpc>
            </a:pPr>
            <a:r>
              <a:rPr lang="en-US" sz="1400" dirty="0">
                <a:effectLst/>
                <a:latin typeface="+mn-lt"/>
                <a:ea typeface="Times New Roman" panose="02020603050405020304" pitchFamily="18" charset="0"/>
                <a:cs typeface="Times New Roman" panose="02020603050405020304" pitchFamily="18" charset="0"/>
              </a:rPr>
              <a:t>“Our relationship was forged slowly over time, and strengthened by the combination of the intense fire of his high expectations and my determination to learn. It matured when it became a “learning relationship” and my respect for him caught up with his respect for me.”</a:t>
            </a:r>
          </a:p>
          <a:p>
            <a:pPr>
              <a:lnSpc>
                <a:spcPct val="120000"/>
              </a:lnSpc>
            </a:pPr>
            <a:endParaRPr lang="en-US" sz="1400" dirty="0">
              <a:effectLst/>
              <a:latin typeface="+mn-lt"/>
              <a:ea typeface="Times New Roman" panose="02020603050405020304" pitchFamily="18" charset="0"/>
              <a:cs typeface="Times New Roman" panose="02020603050405020304" pitchFamily="18" charset="0"/>
            </a:endParaRPr>
          </a:p>
          <a:p>
            <a:pPr>
              <a:lnSpc>
                <a:spcPct val="120000"/>
              </a:lnSpc>
            </a:pPr>
            <a:r>
              <a:rPr lang="en-US" sz="1400" dirty="0">
                <a:effectLst/>
                <a:latin typeface="+mn-lt"/>
                <a:ea typeface="Times New Roman" panose="02020603050405020304" pitchFamily="18" charset="0"/>
                <a:cs typeface="Times New Roman" panose="02020603050405020304" pitchFamily="18" charset="0"/>
              </a:rPr>
              <a:t>“Coach Wooden preached against comparisons and external rewards, and for focusing on becoming your best.”</a:t>
            </a:r>
          </a:p>
          <a:p>
            <a:pPr>
              <a:lnSpc>
                <a:spcPct val="120000"/>
              </a:lnSpc>
            </a:pPr>
            <a:br>
              <a:rPr lang="en-US" sz="500" dirty="0"/>
            </a:br>
            <a:r>
              <a:rPr lang="en-US" sz="500" dirty="0"/>
              <a:t>      </a:t>
            </a:r>
            <a:endParaRPr lang="en-US" sz="1600" dirty="0"/>
          </a:p>
          <a:p>
            <a:pPr algn="r">
              <a:lnSpc>
                <a:spcPct val="90000"/>
              </a:lnSpc>
            </a:pPr>
            <a:r>
              <a:rPr lang="en-US" sz="1200" b="1" dirty="0"/>
              <a:t>Nater, </a:t>
            </a:r>
            <a:r>
              <a:rPr lang="en-US" sz="1200" b="1" i="1" u="sng" dirty="0"/>
              <a:t>You Haven’t Taught Until They Have Learned</a:t>
            </a:r>
          </a:p>
          <a:p>
            <a:pPr>
              <a:lnSpc>
                <a:spcPct val="90000"/>
              </a:lnSpc>
            </a:pPr>
            <a:endParaRPr lang="en-US" sz="500" b="1" dirty="0"/>
          </a:p>
          <a:p>
            <a:pPr>
              <a:lnSpc>
                <a:spcPct val="90000"/>
              </a:lnSpc>
            </a:pPr>
            <a:endParaRPr lang="en-US" sz="500" b="1" dirty="0"/>
          </a:p>
        </p:txBody>
      </p:sp>
      <p:pic>
        <p:nvPicPr>
          <p:cNvPr id="1028" name="Picture 4" descr="You Haven't Taught Until They Have Learned: John Wooden's Teaching  Principles and Practices: Swen Nater, Ronald Gallimore, Bill Walton:  9781885693662: Amazon.com: Books">
            <a:extLst>
              <a:ext uri="{FF2B5EF4-FFF2-40B4-BE49-F238E27FC236}">
                <a16:creationId xmlns:a16="http://schemas.microsoft.com/office/drawing/2014/main" id="{FDFF4CE1-201C-62C1-496B-46C901B21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75" y="158300"/>
            <a:ext cx="1142339" cy="171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3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lage of men in sports uniforms&#10;&#10;Description automatically generated">
            <a:extLst>
              <a:ext uri="{FF2B5EF4-FFF2-40B4-BE49-F238E27FC236}">
                <a16:creationId xmlns:a16="http://schemas.microsoft.com/office/drawing/2014/main" id="{FF8B364C-429D-BD52-4267-145848F784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23467" y="510153"/>
            <a:ext cx="3191933" cy="3958553"/>
          </a:xfrm>
          <a:prstGeom prst="rect">
            <a:avLst/>
          </a:prstGeom>
        </p:spPr>
      </p:pic>
      <p:sp>
        <p:nvSpPr>
          <p:cNvPr id="2" name="Title 1">
            <a:extLst>
              <a:ext uri="{FF2B5EF4-FFF2-40B4-BE49-F238E27FC236}">
                <a16:creationId xmlns:a16="http://schemas.microsoft.com/office/drawing/2014/main" id="{B98AEBEC-25FA-49FC-8AD8-31B79EC2FC8C}"/>
              </a:ext>
            </a:extLst>
          </p:cNvPr>
          <p:cNvSpPr>
            <a:spLocks noGrp="1"/>
          </p:cNvSpPr>
          <p:nvPr>
            <p:ph type="title" idx="4294967295"/>
          </p:nvPr>
        </p:nvSpPr>
        <p:spPr>
          <a:xfrm>
            <a:off x="566260" y="400050"/>
            <a:ext cx="7200900" cy="977900"/>
          </a:xfrm>
        </p:spPr>
        <p:txBody>
          <a:bodyPr vert="horz" lIns="68580" tIns="34290" rIns="68580" bIns="34290" rtlCol="0" anchor="ctr">
            <a:normAutofit fontScale="90000"/>
          </a:bodyPr>
          <a:lstStyle/>
          <a:p>
            <a:br>
              <a:rPr lang="en-US" b="1" dirty="0"/>
            </a:br>
            <a:r>
              <a:rPr lang="en-US" b="1" dirty="0"/>
              <a:t>“A fair break for every kid” </a:t>
            </a:r>
            <a:br>
              <a:rPr lang="en-US" b="1" dirty="0"/>
            </a:br>
            <a:r>
              <a:rPr lang="en-US" b="1" dirty="0"/>
              <a:t>                                               </a:t>
            </a:r>
            <a:r>
              <a:rPr lang="en-US" sz="2200" b="1" dirty="0"/>
              <a:t>Doc</a:t>
            </a:r>
          </a:p>
        </p:txBody>
      </p:sp>
      <p:sp>
        <p:nvSpPr>
          <p:cNvPr id="61" name="Content Placeholder 32">
            <a:extLst>
              <a:ext uri="{FF2B5EF4-FFF2-40B4-BE49-F238E27FC236}">
                <a16:creationId xmlns:a16="http://schemas.microsoft.com/office/drawing/2014/main" id="{D6E87680-D80A-7108-4BB7-CD37D2B0E446}"/>
              </a:ext>
            </a:extLst>
          </p:cNvPr>
          <p:cNvSpPr>
            <a:spLocks noGrp="1"/>
          </p:cNvSpPr>
          <p:nvPr>
            <p:ph idx="4294967295"/>
          </p:nvPr>
        </p:nvSpPr>
        <p:spPr>
          <a:xfrm>
            <a:off x="357451" y="1532016"/>
            <a:ext cx="5137415" cy="2648208"/>
          </a:xfrm>
        </p:spPr>
        <p:txBody>
          <a:bodyPr vert="horz" lIns="68580" tIns="34290" rIns="68580" bIns="34290" rtlCol="0" anchor="t">
            <a:normAutofit fontScale="62500" lnSpcReduction="20000"/>
          </a:bodyPr>
          <a:lstStyle/>
          <a:p>
            <a:pPr>
              <a:lnSpc>
                <a:spcPct val="120000"/>
              </a:lnSpc>
            </a:pPr>
            <a:r>
              <a:rPr lang="en-US" sz="2800" dirty="0"/>
              <a:t>“Coach Wooden’s approach succeeded: Setting </a:t>
            </a:r>
            <a:r>
              <a:rPr lang="en-US" sz="2800" b="1" dirty="0"/>
              <a:t>challenging expectations appropriate to each individual</a:t>
            </a:r>
            <a:r>
              <a:rPr lang="en-US" sz="2800" dirty="0"/>
              <a:t>; </a:t>
            </a:r>
            <a:r>
              <a:rPr lang="en-US" sz="2800" b="1" dirty="0"/>
              <a:t>getting to know each individual </a:t>
            </a:r>
            <a:r>
              <a:rPr lang="en-US" sz="2800" dirty="0"/>
              <a:t>well and </a:t>
            </a:r>
            <a:r>
              <a:rPr lang="en-US" sz="2800" b="1" dirty="0"/>
              <a:t>caring for each as a person</a:t>
            </a:r>
            <a:r>
              <a:rPr lang="en-US" sz="2800" dirty="0"/>
              <a:t>; </a:t>
            </a:r>
            <a:r>
              <a:rPr lang="en-US" sz="2800" b="1" dirty="0"/>
              <a:t>tailoring his instructions and support to individual differences</a:t>
            </a:r>
            <a:r>
              <a:rPr lang="en-US" sz="2800" dirty="0"/>
              <a:t>; and </a:t>
            </a:r>
            <a:r>
              <a:rPr lang="en-US" sz="2800" b="1" dirty="0"/>
              <a:t>treating everyone with respect and fairness</a:t>
            </a:r>
            <a:r>
              <a:rPr lang="en-US" sz="2800" dirty="0"/>
              <a:t>. It succeeded for him in the classroom, on the court, and in life.”</a:t>
            </a:r>
            <a:br>
              <a:rPr lang="en-US" sz="1500" dirty="0"/>
            </a:br>
            <a:r>
              <a:rPr lang="en-US" sz="1500" dirty="0"/>
              <a:t>      </a:t>
            </a:r>
          </a:p>
          <a:p>
            <a:pPr algn="r">
              <a:lnSpc>
                <a:spcPct val="90000"/>
              </a:lnSpc>
            </a:pPr>
            <a:r>
              <a:rPr lang="en-US" sz="2200" b="1" dirty="0"/>
              <a:t>Nater &amp; Gilmore, </a:t>
            </a:r>
            <a:r>
              <a:rPr lang="en-US" sz="2200" b="1" i="1" u="sng" dirty="0"/>
              <a:t>You Haven’t Taught Until They Have Learned</a:t>
            </a:r>
          </a:p>
          <a:p>
            <a:pPr>
              <a:lnSpc>
                <a:spcPct val="90000"/>
              </a:lnSpc>
            </a:pPr>
            <a:endParaRPr lang="en-US" sz="1500" b="1" dirty="0"/>
          </a:p>
          <a:p>
            <a:pPr>
              <a:lnSpc>
                <a:spcPct val="90000"/>
              </a:lnSpc>
            </a:pPr>
            <a:endParaRPr lang="en-US" sz="1500" b="1" dirty="0"/>
          </a:p>
        </p:txBody>
      </p:sp>
      <p:sp>
        <p:nvSpPr>
          <p:cNvPr id="8" name="TextBox 7">
            <a:extLst>
              <a:ext uri="{FF2B5EF4-FFF2-40B4-BE49-F238E27FC236}">
                <a16:creationId xmlns:a16="http://schemas.microsoft.com/office/drawing/2014/main" id="{DBC6C82C-D24D-715E-76D0-780571737DAE}"/>
              </a:ext>
            </a:extLst>
          </p:cNvPr>
          <p:cNvSpPr txBox="1"/>
          <p:nvPr/>
        </p:nvSpPr>
        <p:spPr>
          <a:xfrm>
            <a:off x="5821679" y="5196840"/>
            <a:ext cx="3322321" cy="230832"/>
          </a:xfrm>
          <a:prstGeom prst="rect">
            <a:avLst/>
          </a:prstGeom>
          <a:noFill/>
        </p:spPr>
        <p:txBody>
          <a:bodyPr wrap="square" rtlCol="0">
            <a:spAutoFit/>
          </a:bodyPr>
          <a:lstStyle/>
          <a:p>
            <a:r>
              <a:rPr lang="en-US" sz="900" dirty="0">
                <a:hlinkClick r:id="rId4" tooltip="https://gymnasticscoaching.com/2019/09/22/kareem-and-john-wooden/"/>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02409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EBEC-25FA-49FC-8AD8-31B79EC2FC8C}"/>
              </a:ext>
            </a:extLst>
          </p:cNvPr>
          <p:cNvSpPr>
            <a:spLocks noGrp="1"/>
          </p:cNvSpPr>
          <p:nvPr>
            <p:ph type="title" idx="4294967295"/>
          </p:nvPr>
        </p:nvSpPr>
        <p:spPr>
          <a:xfrm>
            <a:off x="547787" y="400050"/>
            <a:ext cx="7200900" cy="977900"/>
          </a:xfrm>
        </p:spPr>
        <p:txBody>
          <a:bodyPr vert="horz" lIns="68580" tIns="34290" rIns="68580" bIns="34290" rtlCol="0" anchor="ctr">
            <a:normAutofit fontScale="90000"/>
          </a:bodyPr>
          <a:lstStyle/>
          <a:p>
            <a:pPr algn="ctr"/>
            <a:br>
              <a:rPr lang="en-US" b="1" dirty="0"/>
            </a:br>
            <a:r>
              <a:rPr lang="en-US" b="1" dirty="0"/>
              <a:t>Teaching is much more than a job…</a:t>
            </a:r>
            <a:br>
              <a:rPr lang="en-US" b="1" dirty="0"/>
            </a:br>
            <a:r>
              <a:rPr lang="en-US" b="1" dirty="0"/>
              <a:t>                                                          </a:t>
            </a:r>
            <a:endParaRPr lang="en-US" sz="2200" b="1" dirty="0"/>
          </a:p>
        </p:txBody>
      </p:sp>
      <p:sp>
        <p:nvSpPr>
          <p:cNvPr id="61" name="Content Placeholder 32">
            <a:extLst>
              <a:ext uri="{FF2B5EF4-FFF2-40B4-BE49-F238E27FC236}">
                <a16:creationId xmlns:a16="http://schemas.microsoft.com/office/drawing/2014/main" id="{D6E87680-D80A-7108-4BB7-CD37D2B0E446}"/>
              </a:ext>
            </a:extLst>
          </p:cNvPr>
          <p:cNvSpPr>
            <a:spLocks noGrp="1"/>
          </p:cNvSpPr>
          <p:nvPr>
            <p:ph idx="4294967295"/>
          </p:nvPr>
        </p:nvSpPr>
        <p:spPr>
          <a:xfrm>
            <a:off x="416718" y="1489683"/>
            <a:ext cx="8310563" cy="2648208"/>
          </a:xfrm>
        </p:spPr>
        <p:txBody>
          <a:bodyPr vert="horz" lIns="68580" tIns="34290" rIns="68580" bIns="34290" rtlCol="0" anchor="t">
            <a:normAutofit fontScale="92500" lnSpcReduction="20000"/>
          </a:bodyPr>
          <a:lstStyle/>
          <a:p>
            <a:pPr>
              <a:lnSpc>
                <a:spcPct val="120000"/>
              </a:lnSpc>
            </a:pPr>
            <a:r>
              <a:rPr lang="en-US" sz="1800" dirty="0">
                <a:effectLst/>
                <a:latin typeface="+mn-lt"/>
                <a:ea typeface="Times New Roman" panose="02020603050405020304" pitchFamily="18" charset="0"/>
                <a:cs typeface="Times New Roman" panose="02020603050405020304" pitchFamily="18" charset="0"/>
              </a:rPr>
              <a:t>“For those teachers I have mentioned, and also for me, </a:t>
            </a:r>
            <a:r>
              <a:rPr lang="en-US" sz="1800" b="1" dirty="0">
                <a:effectLst/>
                <a:latin typeface="+mn-lt"/>
                <a:ea typeface="Times New Roman" panose="02020603050405020304" pitchFamily="18" charset="0"/>
                <a:cs typeface="Times New Roman" panose="02020603050405020304" pitchFamily="18" charset="0"/>
              </a:rPr>
              <a:t>teaching is much more than a job</a:t>
            </a:r>
            <a:r>
              <a:rPr lang="en-US" sz="1800" dirty="0">
                <a:effectLst/>
                <a:latin typeface="+mn-lt"/>
                <a:ea typeface="Times New Roman" panose="02020603050405020304" pitchFamily="18" charset="0"/>
                <a:cs typeface="Times New Roman" panose="02020603050405020304" pitchFamily="18" charset="0"/>
              </a:rPr>
              <a:t>. It is a </a:t>
            </a:r>
            <a:r>
              <a:rPr lang="en-US" sz="1800" b="1" dirty="0">
                <a:effectLst/>
                <a:latin typeface="+mn-lt"/>
                <a:ea typeface="Times New Roman" panose="02020603050405020304" pitchFamily="18" charset="0"/>
                <a:cs typeface="Times New Roman" panose="02020603050405020304" pitchFamily="18" charset="0"/>
              </a:rPr>
              <a:t>responsibility to those under my supervision—a responsibility to teach them</a:t>
            </a:r>
            <a:r>
              <a:rPr lang="en-US" sz="1800" dirty="0">
                <a:effectLst/>
                <a:latin typeface="+mn-lt"/>
                <a:ea typeface="Times New Roman" panose="02020603050405020304" pitchFamily="18" charset="0"/>
                <a:cs typeface="Times New Roman" panose="02020603050405020304" pitchFamily="18" charset="0"/>
              </a:rPr>
              <a:t>. And how can I tell if I’ve taught them, if I’ve been successful? Right. Only if they’ve learned. Therefore, I have </a:t>
            </a:r>
            <a:r>
              <a:rPr lang="en-US" sz="1800" b="1" dirty="0">
                <a:effectLst/>
                <a:latin typeface="+mn-lt"/>
                <a:ea typeface="Times New Roman" panose="02020603050405020304" pitchFamily="18" charset="0"/>
                <a:cs typeface="Times New Roman" panose="02020603050405020304" pitchFamily="18" charset="0"/>
              </a:rPr>
              <a:t>learned to focus on studying people</a:t>
            </a:r>
            <a:r>
              <a:rPr lang="en-US" sz="1800" dirty="0">
                <a:effectLst/>
                <a:latin typeface="+mn-lt"/>
                <a:ea typeface="Times New Roman" panose="02020603050405020304" pitchFamily="18" charset="0"/>
                <a:cs typeface="Times New Roman" panose="02020603050405020304" pitchFamily="18" charset="0"/>
              </a:rPr>
              <a:t>, especially young people. I study </a:t>
            </a:r>
            <a:r>
              <a:rPr lang="en-US" sz="1800" b="1" dirty="0">
                <a:effectLst/>
                <a:latin typeface="+mn-lt"/>
                <a:ea typeface="Times New Roman" panose="02020603050405020304" pitchFamily="18" charset="0"/>
                <a:cs typeface="Times New Roman" panose="02020603050405020304" pitchFamily="18" charset="0"/>
              </a:rPr>
              <a:t>the way they react</a:t>
            </a:r>
            <a:r>
              <a:rPr lang="en-US" sz="1800" dirty="0">
                <a:effectLst/>
                <a:latin typeface="+mn-lt"/>
                <a:ea typeface="Times New Roman" panose="02020603050405020304" pitchFamily="18" charset="0"/>
                <a:cs typeface="Times New Roman" panose="02020603050405020304" pitchFamily="18" charset="0"/>
              </a:rPr>
              <a:t>, the </a:t>
            </a:r>
            <a:r>
              <a:rPr lang="en-US" sz="1800" b="1" dirty="0">
                <a:effectLst/>
                <a:latin typeface="+mn-lt"/>
                <a:ea typeface="Times New Roman" panose="02020603050405020304" pitchFamily="18" charset="0"/>
                <a:cs typeface="Times New Roman" panose="02020603050405020304" pitchFamily="18" charset="0"/>
              </a:rPr>
              <a:t>way they are motivated</a:t>
            </a:r>
            <a:r>
              <a:rPr lang="en-US" sz="1800" dirty="0">
                <a:effectLst/>
                <a:latin typeface="+mn-lt"/>
                <a:ea typeface="Times New Roman" panose="02020603050405020304" pitchFamily="18" charset="0"/>
                <a:cs typeface="Times New Roman" panose="02020603050405020304" pitchFamily="18" charset="0"/>
              </a:rPr>
              <a:t>, the </a:t>
            </a:r>
            <a:r>
              <a:rPr lang="en-US" sz="1800" b="1" dirty="0">
                <a:effectLst/>
                <a:latin typeface="+mn-lt"/>
                <a:ea typeface="Times New Roman" panose="02020603050405020304" pitchFamily="18" charset="0"/>
                <a:cs typeface="Times New Roman" panose="02020603050405020304" pitchFamily="18" charset="0"/>
              </a:rPr>
              <a:t>way they are frustrated</a:t>
            </a:r>
            <a:r>
              <a:rPr lang="en-US" sz="1800" dirty="0">
                <a:effectLst/>
                <a:latin typeface="+mn-lt"/>
                <a:ea typeface="Times New Roman" panose="02020603050405020304" pitchFamily="18" charset="0"/>
                <a:cs typeface="Times New Roman" panose="02020603050405020304" pitchFamily="18" charset="0"/>
              </a:rPr>
              <a:t>, and </a:t>
            </a:r>
            <a:r>
              <a:rPr lang="en-US" sz="1800" b="1" dirty="0">
                <a:effectLst/>
                <a:latin typeface="+mn-lt"/>
                <a:ea typeface="Times New Roman" panose="02020603050405020304" pitchFamily="18" charset="0"/>
                <a:cs typeface="Times New Roman" panose="02020603050405020304" pitchFamily="18" charset="0"/>
              </a:rPr>
              <a:t>the way they work</a:t>
            </a:r>
            <a:r>
              <a:rPr lang="en-US" sz="1800" dirty="0">
                <a:effectLst/>
                <a:latin typeface="+mn-lt"/>
                <a:ea typeface="Times New Roman" panose="02020603050405020304" pitchFamily="18" charset="0"/>
                <a:cs typeface="Times New Roman" panose="02020603050405020304" pitchFamily="18" charset="0"/>
              </a:rPr>
              <a:t>. This will help me discover the way they learn and when I discover that, I’m half way there. The </a:t>
            </a:r>
            <a:r>
              <a:rPr lang="en-US" sz="1800" b="1" dirty="0">
                <a:effectLst/>
                <a:latin typeface="+mn-lt"/>
                <a:ea typeface="Times New Roman" panose="02020603050405020304" pitchFamily="18" charset="0"/>
                <a:cs typeface="Times New Roman" panose="02020603050405020304" pitchFamily="18" charset="0"/>
              </a:rPr>
              <a:t>methods I learned, both for the classroom and for the court, were created from and for my students.”</a:t>
            </a:r>
            <a:br>
              <a:rPr lang="en-US" sz="1500" dirty="0"/>
            </a:br>
            <a:r>
              <a:rPr lang="en-US" sz="1500" dirty="0"/>
              <a:t>      </a:t>
            </a:r>
          </a:p>
          <a:p>
            <a:pPr algn="r">
              <a:lnSpc>
                <a:spcPct val="90000"/>
              </a:lnSpc>
            </a:pPr>
            <a:r>
              <a:rPr lang="en-US" sz="1500" dirty="0"/>
              <a:t>John Wooden in </a:t>
            </a:r>
            <a:r>
              <a:rPr lang="en-US" sz="1500" i="1" u="sng" dirty="0"/>
              <a:t>You Haven’t Taught Until They Have Learned</a:t>
            </a:r>
          </a:p>
          <a:p>
            <a:pPr>
              <a:lnSpc>
                <a:spcPct val="90000"/>
              </a:lnSpc>
            </a:pPr>
            <a:endParaRPr lang="en-US" sz="1500" dirty="0"/>
          </a:p>
          <a:p>
            <a:pPr>
              <a:lnSpc>
                <a:spcPct val="90000"/>
              </a:lnSpc>
            </a:pPr>
            <a:endParaRPr lang="en-US" sz="1500" b="1" dirty="0"/>
          </a:p>
        </p:txBody>
      </p:sp>
    </p:spTree>
    <p:extLst>
      <p:ext uri="{BB962C8B-B14F-4D97-AF65-F5344CB8AC3E}">
        <p14:creationId xmlns:p14="http://schemas.microsoft.com/office/powerpoint/2010/main" val="38978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89512-B344-0E9C-512D-B563A61EF80C}"/>
              </a:ext>
            </a:extLst>
          </p:cNvPr>
          <p:cNvSpPr>
            <a:spLocks noGrp="1"/>
          </p:cNvSpPr>
          <p:nvPr>
            <p:ph type="body" idx="4294967295"/>
          </p:nvPr>
        </p:nvSpPr>
        <p:spPr>
          <a:xfrm>
            <a:off x="0" y="1152525"/>
            <a:ext cx="7702550" cy="3416300"/>
          </a:xfrm>
        </p:spPr>
        <p:txBody>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6" name="Text Box 2">
            <a:extLst>
              <a:ext uri="{FF2B5EF4-FFF2-40B4-BE49-F238E27FC236}">
                <a16:creationId xmlns:a16="http://schemas.microsoft.com/office/drawing/2014/main" id="{3BA9D22C-D0B3-D4E8-31FA-9239298F05E9}"/>
              </a:ext>
            </a:extLst>
          </p:cNvPr>
          <p:cNvSpPr txBox="1"/>
          <p:nvPr/>
        </p:nvSpPr>
        <p:spPr>
          <a:xfrm>
            <a:off x="1081524" y="3574707"/>
            <a:ext cx="7270069" cy="61100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1600" kern="100" dirty="0">
                <a:solidFill>
                  <a:srgbClr val="004990"/>
                </a:solidFill>
                <a:effectLst/>
                <a:latin typeface="Garamond" panose="02020404030301010803" pitchFamily="18" charset="0"/>
                <a:ea typeface="Calibri" panose="020F0502020204030204" pitchFamily="34" charset="0"/>
                <a:cs typeface="Times New Roman" panose="02020603050405020304" pitchFamily="18" charset="0"/>
              </a:rPr>
              <a:t>On a piece of paper draw a Venn Diagram. Label one circle Clovis and one circle Wooden The middle is for similarities between the two plans to meet the needs of all students.</a:t>
            </a:r>
          </a:p>
        </p:txBody>
      </p:sp>
      <p:sp>
        <p:nvSpPr>
          <p:cNvPr id="2" name="Oval 1">
            <a:extLst>
              <a:ext uri="{FF2B5EF4-FFF2-40B4-BE49-F238E27FC236}">
                <a16:creationId xmlns:a16="http://schemas.microsoft.com/office/drawing/2014/main" id="{6BECC518-0953-97BC-2B91-5B670EB89430}"/>
              </a:ext>
            </a:extLst>
          </p:cNvPr>
          <p:cNvSpPr/>
          <p:nvPr/>
        </p:nvSpPr>
        <p:spPr>
          <a:xfrm>
            <a:off x="2135715" y="482598"/>
            <a:ext cx="2956641" cy="2956641"/>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C02469-71BD-8C30-C8B1-ADCB74B447F4}"/>
              </a:ext>
            </a:extLst>
          </p:cNvPr>
          <p:cNvSpPr/>
          <p:nvPr/>
        </p:nvSpPr>
        <p:spPr>
          <a:xfrm>
            <a:off x="4049182" y="482598"/>
            <a:ext cx="2956641" cy="2956641"/>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72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EBEC-25FA-49FC-8AD8-31B79EC2FC8C}"/>
              </a:ext>
            </a:extLst>
          </p:cNvPr>
          <p:cNvSpPr>
            <a:spLocks noGrp="1"/>
          </p:cNvSpPr>
          <p:nvPr>
            <p:ph type="title" idx="4294967295"/>
          </p:nvPr>
        </p:nvSpPr>
        <p:spPr>
          <a:xfrm>
            <a:off x="971549" y="239183"/>
            <a:ext cx="7200900" cy="977900"/>
          </a:xfrm>
        </p:spPr>
        <p:txBody>
          <a:bodyPr vert="horz" lIns="68580" tIns="34290" rIns="68580" bIns="34290" rtlCol="0" anchor="ctr">
            <a:normAutofit/>
          </a:bodyPr>
          <a:lstStyle/>
          <a:p>
            <a:pPr algn="ctr"/>
            <a:r>
              <a:rPr lang="en-US" b="1" dirty="0"/>
              <a:t>We Do Not Give Up</a:t>
            </a:r>
          </a:p>
        </p:txBody>
      </p:sp>
      <p:sp>
        <p:nvSpPr>
          <p:cNvPr id="61" name="Content Placeholder 32">
            <a:extLst>
              <a:ext uri="{FF2B5EF4-FFF2-40B4-BE49-F238E27FC236}">
                <a16:creationId xmlns:a16="http://schemas.microsoft.com/office/drawing/2014/main" id="{D6E87680-D80A-7108-4BB7-CD37D2B0E446}"/>
              </a:ext>
            </a:extLst>
          </p:cNvPr>
          <p:cNvSpPr>
            <a:spLocks noGrp="1"/>
          </p:cNvSpPr>
          <p:nvPr>
            <p:ph idx="4294967295"/>
          </p:nvPr>
        </p:nvSpPr>
        <p:spPr>
          <a:xfrm>
            <a:off x="525857" y="1200149"/>
            <a:ext cx="8092283" cy="3082317"/>
          </a:xfrm>
        </p:spPr>
        <p:txBody>
          <a:bodyPr vert="horz" lIns="68580" tIns="34290" rIns="68580" bIns="34290" rtlCol="0" anchor="t">
            <a:normAutofit fontScale="70000" lnSpcReduction="20000"/>
          </a:bodyPr>
          <a:lstStyle/>
          <a:p>
            <a:pPr>
              <a:lnSpc>
                <a:spcPct val="120000"/>
              </a:lnSpc>
            </a:pPr>
            <a:r>
              <a:rPr lang="en-US" sz="2900" dirty="0"/>
              <a:t>“I could </a:t>
            </a:r>
            <a:r>
              <a:rPr lang="en-US" sz="2900" b="1" dirty="0"/>
              <a:t>track the practice </a:t>
            </a:r>
            <a:r>
              <a:rPr lang="en-US" sz="2900" dirty="0"/>
              <a:t>routines of every single player for every single practice session he participated in while I was coaching him…It was very important that I </a:t>
            </a:r>
            <a:r>
              <a:rPr lang="en-US" sz="2900" b="1" dirty="0"/>
              <a:t>learn about each player </a:t>
            </a:r>
            <a:r>
              <a:rPr lang="en-US" sz="2900" dirty="0"/>
              <a:t>and then </a:t>
            </a:r>
            <a:r>
              <a:rPr lang="en-US" sz="2900" b="1" dirty="0"/>
              <a:t>study that player </a:t>
            </a:r>
            <a:r>
              <a:rPr lang="en-US" sz="2900" dirty="0"/>
              <a:t>so I know if he </a:t>
            </a:r>
            <a:r>
              <a:rPr lang="en-US" sz="2900" b="1" dirty="0"/>
              <a:t>needed a little more time </a:t>
            </a:r>
            <a:r>
              <a:rPr lang="en-US" sz="2900" dirty="0"/>
              <a:t>on this or that. I needed to know which drill had greater application to this player or that player, because </a:t>
            </a:r>
            <a:r>
              <a:rPr lang="en-US" sz="2900" b="1" dirty="0"/>
              <a:t>individuals vary</a:t>
            </a:r>
            <a:r>
              <a:rPr lang="en-US" sz="2900" dirty="0"/>
              <a:t>. So I would </a:t>
            </a:r>
            <a:r>
              <a:rPr lang="en-US" sz="2900" b="1" dirty="0"/>
              <a:t>devise drills for both individuals and the group </a:t>
            </a:r>
            <a:r>
              <a:rPr lang="en-US" sz="2900" dirty="0"/>
              <a:t>and studied and analyzed them. Some drills would be good for all and some drills would be good for just certain players.”</a:t>
            </a:r>
          </a:p>
          <a:p>
            <a:pPr>
              <a:lnSpc>
                <a:spcPct val="120000"/>
              </a:lnSpc>
            </a:pPr>
            <a:endParaRPr lang="en-US" sz="3200" dirty="0"/>
          </a:p>
          <a:p>
            <a:pPr algn="r">
              <a:lnSpc>
                <a:spcPct val="90000"/>
              </a:lnSpc>
            </a:pPr>
            <a:r>
              <a:rPr lang="en-US" sz="2600" dirty="0"/>
              <a:t>John Wooden in </a:t>
            </a:r>
            <a:r>
              <a:rPr lang="en-US" sz="2600" i="1" u="sng" dirty="0"/>
              <a:t>You Haven’t Taught Until They Have Learned</a:t>
            </a:r>
          </a:p>
          <a:p>
            <a:pPr>
              <a:lnSpc>
                <a:spcPct val="120000"/>
              </a:lnSpc>
            </a:pPr>
            <a:endParaRPr lang="en-US" sz="2600" dirty="0"/>
          </a:p>
          <a:p>
            <a:pPr>
              <a:lnSpc>
                <a:spcPct val="90000"/>
              </a:lnSpc>
            </a:pPr>
            <a:endParaRPr lang="en-US" sz="1500" b="1" dirty="0"/>
          </a:p>
        </p:txBody>
      </p:sp>
    </p:spTree>
    <p:extLst>
      <p:ext uri="{BB962C8B-B14F-4D97-AF65-F5344CB8AC3E}">
        <p14:creationId xmlns:p14="http://schemas.microsoft.com/office/powerpoint/2010/main" val="5679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3652</TotalTime>
  <Words>2144</Words>
  <Application>Microsoft Macintosh PowerPoint</Application>
  <PresentationFormat>On-screen Show (16:9)</PresentationFormat>
  <Paragraphs>103</Paragraphs>
  <Slides>7</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22"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Part III</vt:lpstr>
      <vt:lpstr> Quotes from You Haven’t Taught  Until They Have Learned                                                           </vt:lpstr>
      <vt:lpstr> “A fair break for every kid”                                                 Doc</vt:lpstr>
      <vt:lpstr> Teaching is much more than a job…                                                           </vt:lpstr>
      <vt:lpstr>PowerPoint Presentation</vt:lpstr>
      <vt:lpstr>We Do Not Give Up</vt:lpstr>
      <vt:lpstr>PowerPoint Presentation</vt:lpstr>
      <vt:lpstr>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37</cp:revision>
  <dcterms:modified xsi:type="dcterms:W3CDTF">2023-10-30T18:42:53Z</dcterms:modified>
</cp:coreProperties>
</file>